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1b5fa5b9c3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1b5fa5b9c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1b5fa5b9c3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1b5fa5b9c3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1b5fa5b9c3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1b5fa5b9c3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1b5fa5b9c3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1b5fa5b9c3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1b5fa5b9c3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1b5fa5b9c3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f112264826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f112264826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f112264826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f112264826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rgbClr val="1D1C1D"/>
                </a:solidFill>
                <a:highlight>
                  <a:srgbClr val="F8F8F8"/>
                </a:highlight>
              </a:rPr>
              <a:t>State the problem, who is the problem relevant to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f112264826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f112264826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1b5fa5b9c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1b5fa5b9c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1b5fa5b9c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1b5fa5b9c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1b5fa5b9c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1b5fa5b9c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1b5fa5b9c3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1b5fa5b9c3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7.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t>Financial and Accounting Analytics of Stock Returns During Market Shock of Early 2022</a:t>
            </a:r>
            <a:endParaRPr sz="4000"/>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Jacinto Lemarroy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Closeup from the side of a hand pushing a knob on an audio mixer" id="135" name="Google Shape;135;p22"/>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136" name="Google Shape;136;p22"/>
          <p:cNvSpPr txBox="1"/>
          <p:nvPr>
            <p:ph type="title"/>
          </p:nvPr>
        </p:nvSpPr>
        <p:spPr>
          <a:xfrm>
            <a:off x="128100" y="46325"/>
            <a:ext cx="4320000" cy="49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Regressions</a:t>
            </a:r>
            <a:endParaRPr>
              <a:solidFill>
                <a:schemeClr val="lt1"/>
              </a:solidFill>
            </a:endParaRPr>
          </a:p>
          <a:p>
            <a:pPr indent="0" lvl="0" marL="0" rtl="0" algn="ctr">
              <a:spcBef>
                <a:spcPts val="0"/>
              </a:spcBef>
              <a:spcAft>
                <a:spcPts val="0"/>
              </a:spcAft>
              <a:buNone/>
            </a:pPr>
            <a:r>
              <a:t/>
            </a:r>
            <a:endParaRPr>
              <a:solidFill>
                <a:schemeClr val="lt1"/>
              </a:solidFill>
            </a:endParaRPr>
          </a:p>
          <a:p>
            <a:pPr indent="0" lvl="0" marL="0" rtl="0" algn="l">
              <a:spcBef>
                <a:spcPts val="0"/>
              </a:spcBef>
              <a:spcAft>
                <a:spcPts val="0"/>
              </a:spcAft>
              <a:buNone/>
            </a:pPr>
            <a:r>
              <a:rPr lang="en" sz="1200">
                <a:solidFill>
                  <a:srgbClr val="EFEFEF"/>
                </a:solidFill>
              </a:rPr>
              <a:t>Running OLS explanatory for 4 categories</a:t>
            </a:r>
            <a:endParaRPr sz="1200">
              <a:solidFill>
                <a:srgbClr val="EFEFEF"/>
              </a:solidFill>
            </a:endParaRPr>
          </a:p>
        </p:txBody>
      </p:sp>
      <p:sp>
        <p:nvSpPr>
          <p:cNvPr id="137" name="Google Shape;137;p22"/>
          <p:cNvSpPr txBox="1"/>
          <p:nvPr>
            <p:ph idx="2" type="body"/>
          </p:nvPr>
        </p:nvSpPr>
        <p:spPr>
          <a:xfrm>
            <a:off x="4585350" y="724200"/>
            <a:ext cx="4399500" cy="3695100"/>
          </a:xfrm>
          <a:prstGeom prst="rect">
            <a:avLst/>
          </a:prstGeom>
        </p:spPr>
        <p:txBody>
          <a:bodyPr anchorCtr="0" anchor="ctr" bIns="91425" lIns="91425" spcFirstLastPara="1" rIns="91425" wrap="square" tIns="91425">
            <a:noAutofit/>
          </a:bodyPr>
          <a:lstStyle/>
          <a:p>
            <a:pPr indent="-330200" lvl="0" marL="457200" rtl="0" algn="l">
              <a:spcBef>
                <a:spcPts val="0"/>
              </a:spcBef>
              <a:spcAft>
                <a:spcPts val="0"/>
              </a:spcAft>
              <a:buSzPts val="1600"/>
              <a:buChar char="●"/>
            </a:pPr>
            <a:r>
              <a:rPr lang="en" sz="1600"/>
              <a:t>Risk Regressions: </a:t>
            </a:r>
            <a:endParaRPr sz="1600"/>
          </a:p>
          <a:p>
            <a:pPr indent="-330200" lvl="1" marL="914400" rtl="0" algn="l">
              <a:spcBef>
                <a:spcPts val="0"/>
              </a:spcBef>
              <a:spcAft>
                <a:spcPts val="0"/>
              </a:spcAft>
              <a:buSzPts val="1600"/>
              <a:buChar char="○"/>
            </a:pPr>
            <a:r>
              <a:rPr lang="en" sz="1600"/>
              <a:t>Ret(i) = a + b1*MktExposure(i) + b2*SizeExposure(i) + b3*ValueExposure(i) + e</a:t>
            </a:r>
            <a:endParaRPr sz="1600"/>
          </a:p>
          <a:p>
            <a:pPr indent="-330200" lvl="0" marL="457200" rtl="0" algn="l">
              <a:spcBef>
                <a:spcPts val="0"/>
              </a:spcBef>
              <a:spcAft>
                <a:spcPts val="0"/>
              </a:spcAft>
              <a:buSzPts val="1600"/>
              <a:buChar char="●"/>
            </a:pPr>
            <a:r>
              <a:rPr lang="en" sz="1600"/>
              <a:t>Financial Characteristics: </a:t>
            </a:r>
            <a:endParaRPr sz="1600"/>
          </a:p>
          <a:p>
            <a:pPr indent="-330200" lvl="1" marL="914400" rtl="0" algn="l">
              <a:spcBef>
                <a:spcPts val="0"/>
              </a:spcBef>
              <a:spcAft>
                <a:spcPts val="0"/>
              </a:spcAft>
              <a:buSzPts val="1600"/>
              <a:buChar char="○"/>
            </a:pPr>
            <a:r>
              <a:rPr lang="en" sz="1600"/>
              <a:t>Ret(i) = a + c1*Ratio1(i) + c2*Ratio2(i) + … + c10*Ratio10 (i) + e</a:t>
            </a:r>
            <a:endParaRPr sz="1600"/>
          </a:p>
          <a:p>
            <a:pPr indent="-330200" lvl="0" marL="457200" rtl="0" algn="l">
              <a:spcBef>
                <a:spcPts val="0"/>
              </a:spcBef>
              <a:spcAft>
                <a:spcPts val="0"/>
              </a:spcAft>
              <a:buSzPts val="1600"/>
              <a:buChar char="●"/>
            </a:pPr>
            <a:r>
              <a:rPr lang="en" sz="1600"/>
              <a:t>Industry Dummies</a:t>
            </a:r>
            <a:endParaRPr sz="1600"/>
          </a:p>
          <a:p>
            <a:pPr indent="-330200" lvl="1" marL="914400" rtl="0" algn="l">
              <a:spcBef>
                <a:spcPts val="0"/>
              </a:spcBef>
              <a:spcAft>
                <a:spcPts val="0"/>
              </a:spcAft>
              <a:buSzPts val="1600"/>
              <a:buChar char="○"/>
            </a:pPr>
            <a:r>
              <a:rPr lang="en" sz="1600"/>
              <a:t>Ret(i) = a + coefficients*IndustryDummies + e</a:t>
            </a:r>
            <a:endParaRPr sz="1600"/>
          </a:p>
          <a:p>
            <a:pPr indent="-330200" lvl="1" marL="914400" rtl="0" algn="l">
              <a:spcBef>
                <a:spcPts val="0"/>
              </a:spcBef>
              <a:spcAft>
                <a:spcPts val="0"/>
              </a:spcAft>
              <a:buSzPts val="1600"/>
              <a:buChar char="○"/>
            </a:pPr>
            <a:r>
              <a:rPr lang="en" sz="1600"/>
              <a:t>0</a:t>
            </a:r>
            <a:endParaRPr sz="1600"/>
          </a:p>
          <a:p>
            <a:pPr indent="-330200" lvl="0" marL="457200" rtl="0" algn="l">
              <a:spcBef>
                <a:spcPts val="0"/>
              </a:spcBef>
              <a:spcAft>
                <a:spcPts val="0"/>
              </a:spcAft>
              <a:buSzPts val="1600"/>
              <a:buChar char="●"/>
            </a:pPr>
            <a:r>
              <a:rPr lang="en" sz="1600"/>
              <a:t>Combined Regressions</a:t>
            </a:r>
            <a:endParaRPr sz="1600"/>
          </a:p>
          <a:p>
            <a:pPr indent="-330200" lvl="1" marL="914400" rtl="0" algn="l">
              <a:spcBef>
                <a:spcPts val="0"/>
              </a:spcBef>
              <a:spcAft>
                <a:spcPts val="0"/>
              </a:spcAft>
              <a:buSzPts val="1600"/>
              <a:buChar char="○"/>
            </a:pPr>
            <a:r>
              <a:rPr lang="en" sz="1600"/>
              <a:t>Combined the various regressions in previous steps</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3"/>
          <p:cNvSpPr txBox="1"/>
          <p:nvPr>
            <p:ph idx="1" type="body"/>
          </p:nvPr>
        </p:nvSpPr>
        <p:spPr>
          <a:xfrm>
            <a:off x="199025" y="1709700"/>
            <a:ext cx="8402100" cy="3330600"/>
          </a:xfrm>
          <a:prstGeom prst="rect">
            <a:avLst/>
          </a:prstGeom>
        </p:spPr>
        <p:txBody>
          <a:bodyPr anchorCtr="0" anchor="t" bIns="91425" lIns="91425" spcFirstLastPara="1" rIns="91425" wrap="square" tIns="91425">
            <a:noAutofit/>
          </a:bodyPr>
          <a:lstStyle/>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spcBef>
                <a:spcPts val="0"/>
              </a:spcBef>
              <a:spcAft>
                <a:spcPts val="1600"/>
              </a:spcAft>
              <a:buNone/>
            </a:pPr>
            <a:r>
              <a:t/>
            </a:r>
            <a:endParaRPr/>
          </a:p>
        </p:txBody>
      </p:sp>
      <p:sp>
        <p:nvSpPr>
          <p:cNvPr id="143" name="Google Shape;143;p23"/>
          <p:cNvSpPr txBox="1"/>
          <p:nvPr>
            <p:ph type="title"/>
          </p:nvPr>
        </p:nvSpPr>
        <p:spPr>
          <a:xfrm>
            <a:off x="460950" y="3111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Risk Regression</a:t>
            </a:r>
            <a:endParaRPr sz="2800"/>
          </a:p>
        </p:txBody>
      </p:sp>
      <p:pic>
        <p:nvPicPr>
          <p:cNvPr id="144" name="Google Shape;144;p23"/>
          <p:cNvPicPr preferRelativeResize="0"/>
          <p:nvPr/>
        </p:nvPicPr>
        <p:blipFill>
          <a:blip r:embed="rId3">
            <a:alphaModFix/>
          </a:blip>
          <a:stretch>
            <a:fillRect/>
          </a:stretch>
        </p:blipFill>
        <p:spPr>
          <a:xfrm>
            <a:off x="95500" y="1509875"/>
            <a:ext cx="3716675" cy="3530424"/>
          </a:xfrm>
          <a:prstGeom prst="rect">
            <a:avLst/>
          </a:prstGeom>
          <a:noFill/>
          <a:ln cap="flat" cmpd="sng" w="9525">
            <a:solidFill>
              <a:srgbClr val="111111"/>
            </a:solidFill>
            <a:prstDash val="solid"/>
            <a:round/>
            <a:headEnd len="sm" w="sm" type="none"/>
            <a:tailEnd len="sm" w="sm" type="none"/>
          </a:ln>
        </p:spPr>
      </p:pic>
      <p:sp>
        <p:nvSpPr>
          <p:cNvPr id="145" name="Google Shape;145;p23"/>
          <p:cNvSpPr txBox="1"/>
          <p:nvPr>
            <p:ph idx="1" type="body"/>
          </p:nvPr>
        </p:nvSpPr>
        <p:spPr>
          <a:xfrm>
            <a:off x="3885050" y="1709700"/>
            <a:ext cx="5146500" cy="3330600"/>
          </a:xfrm>
          <a:prstGeom prst="rect">
            <a:avLst/>
          </a:prstGeom>
        </p:spPr>
        <p:txBody>
          <a:bodyPr anchorCtr="0" anchor="t" bIns="91425" lIns="91425" spcFirstLastPara="1" rIns="91425" wrap="square" tIns="91425">
            <a:noAutofit/>
          </a:bodyPr>
          <a:lstStyle/>
          <a:p>
            <a:pPr indent="-285750" lvl="0" marL="4572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R-squared and adjusted R-squared</a:t>
            </a:r>
            <a:endParaRPr sz="900">
              <a:solidFill>
                <a:srgbClr val="181818"/>
              </a:solidFill>
              <a:latin typeface="Arial"/>
              <a:ea typeface="Arial"/>
              <a:cs typeface="Arial"/>
              <a:sym typeface="Arial"/>
            </a:endParaRPr>
          </a:p>
          <a:p>
            <a:pPr indent="-285750" lvl="1" marL="9144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9.5% of the stocks' return explained by market, size and value risk factors</a:t>
            </a:r>
            <a:endParaRPr sz="900">
              <a:solidFill>
                <a:srgbClr val="181818"/>
              </a:solidFill>
              <a:latin typeface="Arial"/>
              <a:ea typeface="Arial"/>
              <a:cs typeface="Arial"/>
              <a:sym typeface="Arial"/>
            </a:endParaRPr>
          </a:p>
          <a:p>
            <a:pPr indent="-285750" lvl="0" marL="4572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Coefficients</a:t>
            </a:r>
            <a:endParaRPr sz="900">
              <a:solidFill>
                <a:srgbClr val="181818"/>
              </a:solidFill>
              <a:latin typeface="Arial"/>
              <a:ea typeface="Arial"/>
              <a:cs typeface="Arial"/>
              <a:sym typeface="Arial"/>
            </a:endParaRPr>
          </a:p>
          <a:p>
            <a:pPr indent="-285750" lvl="1" marL="9144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Constant</a:t>
            </a:r>
            <a:endParaRPr sz="900">
              <a:solidFill>
                <a:srgbClr val="181818"/>
              </a:solidFill>
              <a:latin typeface="Arial"/>
              <a:ea typeface="Arial"/>
              <a:cs typeface="Arial"/>
              <a:sym typeface="Arial"/>
            </a:endParaRPr>
          </a:p>
          <a:p>
            <a:pPr indent="-285750" lvl="2" marL="13716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Alpha</a:t>
            </a:r>
            <a:endParaRPr sz="900">
              <a:solidFill>
                <a:srgbClr val="181818"/>
              </a:solidFill>
              <a:latin typeface="Arial"/>
              <a:ea typeface="Arial"/>
              <a:cs typeface="Arial"/>
              <a:sym typeface="Arial"/>
            </a:endParaRPr>
          </a:p>
          <a:p>
            <a:pPr indent="-285750" lvl="2" marL="13716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Over the early months of 2022, beyond what happened with the stock market(mktrf), and the other two risk factors, the stock portfolio went down by 9.8% on average</a:t>
            </a:r>
            <a:endParaRPr sz="900">
              <a:solidFill>
                <a:srgbClr val="181818"/>
              </a:solidFill>
              <a:latin typeface="Arial"/>
              <a:ea typeface="Arial"/>
              <a:cs typeface="Arial"/>
              <a:sym typeface="Arial"/>
            </a:endParaRPr>
          </a:p>
          <a:p>
            <a:pPr indent="-285750" lvl="1" marL="9144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Mktrf</a:t>
            </a:r>
            <a:endParaRPr sz="900">
              <a:solidFill>
                <a:srgbClr val="181818"/>
              </a:solidFill>
              <a:latin typeface="Arial"/>
              <a:ea typeface="Arial"/>
              <a:cs typeface="Arial"/>
              <a:sym typeface="Arial"/>
            </a:endParaRPr>
          </a:p>
          <a:p>
            <a:pPr indent="-285750" lvl="2" marL="13716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The value of the coefficient tells us that the average value of the stock portfolio is less volatile than the market since it is less than 1</a:t>
            </a:r>
            <a:endParaRPr sz="900">
              <a:solidFill>
                <a:srgbClr val="181818"/>
              </a:solidFill>
              <a:latin typeface="Arial"/>
              <a:ea typeface="Arial"/>
              <a:cs typeface="Arial"/>
              <a:sym typeface="Arial"/>
            </a:endParaRPr>
          </a:p>
          <a:p>
            <a:pPr indent="-285750" lvl="1" marL="9144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Smb</a:t>
            </a:r>
            <a:endParaRPr sz="900">
              <a:solidFill>
                <a:srgbClr val="181818"/>
              </a:solidFill>
              <a:latin typeface="Arial"/>
              <a:ea typeface="Arial"/>
              <a:cs typeface="Arial"/>
              <a:sym typeface="Arial"/>
            </a:endParaRPr>
          </a:p>
          <a:p>
            <a:pPr indent="-285750" lvl="2" marL="13716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The sign of the coefficient tells us that the portfolio of stocks looks more like large stocks</a:t>
            </a:r>
            <a:endParaRPr sz="900">
              <a:solidFill>
                <a:srgbClr val="181818"/>
              </a:solidFill>
              <a:latin typeface="Arial"/>
              <a:ea typeface="Arial"/>
              <a:cs typeface="Arial"/>
              <a:sym typeface="Arial"/>
            </a:endParaRPr>
          </a:p>
          <a:p>
            <a:pPr indent="-285750" lvl="1" marL="9144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Hml</a:t>
            </a:r>
            <a:endParaRPr sz="900">
              <a:solidFill>
                <a:srgbClr val="181818"/>
              </a:solidFill>
              <a:latin typeface="Arial"/>
              <a:ea typeface="Arial"/>
              <a:cs typeface="Arial"/>
              <a:sym typeface="Arial"/>
            </a:endParaRPr>
          </a:p>
          <a:p>
            <a:pPr indent="-285750" lvl="2" marL="1371600" rtl="0" algn="l">
              <a:lnSpc>
                <a:spcPct val="138461"/>
              </a:lnSpc>
              <a:spcBef>
                <a:spcPts val="0"/>
              </a:spcBef>
              <a:spcAft>
                <a:spcPts val="0"/>
              </a:spcAft>
              <a:buClr>
                <a:srgbClr val="181818"/>
              </a:buClr>
              <a:buSzPts val="900"/>
              <a:buFont typeface="Arial"/>
              <a:buChar char="-"/>
            </a:pPr>
            <a:r>
              <a:rPr lang="en" sz="900">
                <a:solidFill>
                  <a:srgbClr val="181818"/>
                </a:solidFill>
                <a:latin typeface="Arial"/>
                <a:ea typeface="Arial"/>
                <a:cs typeface="Arial"/>
                <a:sym typeface="Arial"/>
              </a:rPr>
              <a:t>The sign of the coefficient tells us that the portfolio of stocks looks more like value stocks.</a:t>
            </a:r>
            <a:endParaRPr sz="9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txBox="1"/>
          <p:nvPr>
            <p:ph idx="1" type="body"/>
          </p:nvPr>
        </p:nvSpPr>
        <p:spPr>
          <a:xfrm>
            <a:off x="199025" y="1709700"/>
            <a:ext cx="8402100" cy="3330600"/>
          </a:xfrm>
          <a:prstGeom prst="rect">
            <a:avLst/>
          </a:prstGeom>
        </p:spPr>
        <p:txBody>
          <a:bodyPr anchorCtr="0" anchor="t" bIns="91425" lIns="91425" spcFirstLastPara="1" rIns="91425" wrap="square" tIns="91425">
            <a:noAutofit/>
          </a:bodyPr>
          <a:lstStyle/>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spcBef>
                <a:spcPts val="0"/>
              </a:spcBef>
              <a:spcAft>
                <a:spcPts val="1600"/>
              </a:spcAft>
              <a:buNone/>
            </a:pPr>
            <a:r>
              <a:t/>
            </a:r>
            <a:endParaRPr/>
          </a:p>
        </p:txBody>
      </p:sp>
      <p:sp>
        <p:nvSpPr>
          <p:cNvPr id="151" name="Google Shape;151;p24"/>
          <p:cNvSpPr txBox="1"/>
          <p:nvPr>
            <p:ph type="title"/>
          </p:nvPr>
        </p:nvSpPr>
        <p:spPr>
          <a:xfrm>
            <a:off x="460950" y="3111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Financial Ratios Regression</a:t>
            </a:r>
            <a:endParaRPr sz="2800"/>
          </a:p>
        </p:txBody>
      </p:sp>
      <p:sp>
        <p:nvSpPr>
          <p:cNvPr id="152" name="Google Shape;152;p24"/>
          <p:cNvSpPr txBox="1"/>
          <p:nvPr>
            <p:ph idx="1" type="body"/>
          </p:nvPr>
        </p:nvSpPr>
        <p:spPr>
          <a:xfrm>
            <a:off x="3885050" y="1709700"/>
            <a:ext cx="5146500" cy="3330600"/>
          </a:xfrm>
          <a:prstGeom prst="rect">
            <a:avLst/>
          </a:prstGeom>
        </p:spPr>
        <p:txBody>
          <a:bodyPr anchorCtr="0" anchor="t" bIns="91425" lIns="91425" spcFirstLastPara="1" rIns="91425" wrap="square" tIns="91425">
            <a:noAutofit/>
          </a:bodyPr>
          <a:lstStyle/>
          <a:p>
            <a:pPr indent="-292100" lvl="0" marL="4572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R-squared and adjusted R-squared</a:t>
            </a:r>
            <a:endParaRPr sz="1000">
              <a:solidFill>
                <a:srgbClr val="181818"/>
              </a:solidFill>
              <a:latin typeface="Arial"/>
              <a:ea typeface="Arial"/>
              <a:cs typeface="Arial"/>
              <a:sym typeface="Arial"/>
            </a:endParaRPr>
          </a:p>
          <a:p>
            <a:pPr indent="-292100" lvl="1" marL="9144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a:t>
            </a:r>
            <a:r>
              <a:rPr lang="en" sz="1000">
                <a:solidFill>
                  <a:srgbClr val="181818"/>
                </a:solidFill>
                <a:latin typeface="Arial"/>
                <a:ea typeface="Arial"/>
                <a:cs typeface="Arial"/>
                <a:sym typeface="Arial"/>
              </a:rPr>
              <a:t> 10% of the variance in the stocks' return is explained by the financial ratios</a:t>
            </a:r>
            <a:endParaRPr sz="1000">
              <a:solidFill>
                <a:srgbClr val="181818"/>
              </a:solidFill>
              <a:latin typeface="Arial"/>
              <a:ea typeface="Arial"/>
              <a:cs typeface="Arial"/>
              <a:sym typeface="Arial"/>
            </a:endParaRPr>
          </a:p>
          <a:p>
            <a:pPr indent="-292100" lvl="1" marL="9144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More explained variance than Fama French variables</a:t>
            </a:r>
            <a:endParaRPr sz="1000">
              <a:solidFill>
                <a:srgbClr val="181818"/>
              </a:solidFill>
              <a:latin typeface="Arial"/>
              <a:ea typeface="Arial"/>
              <a:cs typeface="Arial"/>
              <a:sym typeface="Arial"/>
            </a:endParaRPr>
          </a:p>
          <a:p>
            <a:pPr indent="-292100" lvl="0" marL="4572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Notable Coefficients</a:t>
            </a:r>
            <a:endParaRPr sz="1000">
              <a:solidFill>
                <a:srgbClr val="181818"/>
              </a:solidFill>
              <a:latin typeface="Arial"/>
              <a:ea typeface="Arial"/>
              <a:cs typeface="Arial"/>
              <a:sym typeface="Arial"/>
            </a:endParaRPr>
          </a:p>
          <a:p>
            <a:pPr indent="-292100" lvl="1" marL="9144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ROA (Return on Assets) with highest positive coefficient value at 0.3422. When ROA increases by 1, RetYTD is expected to increase by 0.3422.</a:t>
            </a:r>
            <a:endParaRPr sz="1000">
              <a:solidFill>
                <a:srgbClr val="181818"/>
              </a:solidFill>
              <a:latin typeface="Arial"/>
              <a:ea typeface="Arial"/>
              <a:cs typeface="Arial"/>
              <a:sym typeface="Arial"/>
            </a:endParaRPr>
          </a:p>
          <a:p>
            <a:pPr indent="-292100" lvl="1" marL="9144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EBIT/P_ratio (EBIT to Price ratio) </a:t>
            </a:r>
            <a:endParaRPr sz="1000">
              <a:solidFill>
                <a:srgbClr val="181818"/>
              </a:solidFill>
              <a:latin typeface="Arial"/>
              <a:ea typeface="Arial"/>
              <a:cs typeface="Arial"/>
              <a:sym typeface="Arial"/>
            </a:endParaRPr>
          </a:p>
          <a:p>
            <a:pPr indent="-292100" lvl="1" marL="9144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B/P_ratio (Book to Price ratio)</a:t>
            </a:r>
            <a:endParaRPr sz="10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spcBef>
                <a:spcPts val="0"/>
              </a:spcBef>
              <a:spcAft>
                <a:spcPts val="1600"/>
              </a:spcAft>
              <a:buNone/>
            </a:pPr>
            <a:r>
              <a:t/>
            </a:r>
            <a:endParaRPr/>
          </a:p>
        </p:txBody>
      </p:sp>
      <p:pic>
        <p:nvPicPr>
          <p:cNvPr id="153" name="Google Shape;153;p24"/>
          <p:cNvPicPr preferRelativeResize="0"/>
          <p:nvPr/>
        </p:nvPicPr>
        <p:blipFill>
          <a:blip r:embed="rId3">
            <a:alphaModFix/>
          </a:blip>
          <a:stretch>
            <a:fillRect/>
          </a:stretch>
        </p:blipFill>
        <p:spPr>
          <a:xfrm>
            <a:off x="279503" y="1283275"/>
            <a:ext cx="2917676" cy="3757024"/>
          </a:xfrm>
          <a:prstGeom prst="rect">
            <a:avLst/>
          </a:prstGeom>
          <a:noFill/>
          <a:ln cap="flat" cmpd="sng" w="9525">
            <a:solidFill>
              <a:srgbClr val="111111"/>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5"/>
          <p:cNvSpPr txBox="1"/>
          <p:nvPr>
            <p:ph idx="1" type="body"/>
          </p:nvPr>
        </p:nvSpPr>
        <p:spPr>
          <a:xfrm>
            <a:off x="199025" y="1709700"/>
            <a:ext cx="8402100" cy="3330600"/>
          </a:xfrm>
          <a:prstGeom prst="rect">
            <a:avLst/>
          </a:prstGeom>
        </p:spPr>
        <p:txBody>
          <a:bodyPr anchorCtr="0" anchor="t" bIns="91425" lIns="91425" spcFirstLastPara="1" rIns="91425" wrap="square" tIns="91425">
            <a:noAutofit/>
          </a:bodyPr>
          <a:lstStyle/>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spcBef>
                <a:spcPts val="0"/>
              </a:spcBef>
              <a:spcAft>
                <a:spcPts val="1600"/>
              </a:spcAft>
              <a:buNone/>
            </a:pPr>
            <a:r>
              <a:t/>
            </a:r>
            <a:endParaRPr/>
          </a:p>
        </p:txBody>
      </p:sp>
      <p:sp>
        <p:nvSpPr>
          <p:cNvPr id="159" name="Google Shape;159;p25"/>
          <p:cNvSpPr txBox="1"/>
          <p:nvPr>
            <p:ph type="title"/>
          </p:nvPr>
        </p:nvSpPr>
        <p:spPr>
          <a:xfrm>
            <a:off x="460950" y="3111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Industry Indicators </a:t>
            </a:r>
            <a:r>
              <a:rPr lang="en" sz="2800"/>
              <a:t>Regression</a:t>
            </a:r>
            <a:endParaRPr sz="2800"/>
          </a:p>
        </p:txBody>
      </p:sp>
      <p:sp>
        <p:nvSpPr>
          <p:cNvPr id="160" name="Google Shape;160;p25"/>
          <p:cNvSpPr txBox="1"/>
          <p:nvPr>
            <p:ph idx="1" type="body"/>
          </p:nvPr>
        </p:nvSpPr>
        <p:spPr>
          <a:xfrm>
            <a:off x="3885050" y="1709700"/>
            <a:ext cx="5146500" cy="3330600"/>
          </a:xfrm>
          <a:prstGeom prst="rect">
            <a:avLst/>
          </a:prstGeom>
        </p:spPr>
        <p:txBody>
          <a:bodyPr anchorCtr="0" anchor="t" bIns="91425" lIns="91425" spcFirstLastPara="1" rIns="91425" wrap="square" tIns="91425">
            <a:noAutofit/>
          </a:bodyPr>
          <a:lstStyle/>
          <a:p>
            <a:pPr indent="-292100" lvl="0" marL="4572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R-squared and adjusted R-squared</a:t>
            </a:r>
            <a:endParaRPr sz="1000">
              <a:solidFill>
                <a:srgbClr val="181818"/>
              </a:solidFill>
              <a:latin typeface="Arial"/>
              <a:ea typeface="Arial"/>
              <a:cs typeface="Arial"/>
              <a:sym typeface="Arial"/>
            </a:endParaRPr>
          </a:p>
          <a:p>
            <a:pPr indent="-292100" lvl="1" marL="9144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a:t>
            </a:r>
            <a:r>
              <a:rPr lang="en" sz="1000">
                <a:solidFill>
                  <a:srgbClr val="181818"/>
                </a:solidFill>
                <a:latin typeface="Arial"/>
                <a:ea typeface="Arial"/>
                <a:cs typeface="Arial"/>
                <a:sym typeface="Arial"/>
              </a:rPr>
              <a:t> 31% of the explained variance in the stocks' return</a:t>
            </a:r>
            <a:endParaRPr sz="1000">
              <a:solidFill>
                <a:srgbClr val="181818"/>
              </a:solidFill>
              <a:latin typeface="Arial"/>
              <a:ea typeface="Arial"/>
              <a:cs typeface="Arial"/>
              <a:sym typeface="Arial"/>
            </a:endParaRPr>
          </a:p>
          <a:p>
            <a:pPr indent="-292100" lvl="1" marL="9144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Better at explaining the variance in stock returns (Adj R2~31%) compared to the fama french variables and the ratios.</a:t>
            </a:r>
            <a:endParaRPr sz="1000">
              <a:solidFill>
                <a:srgbClr val="181818"/>
              </a:solidFill>
              <a:latin typeface="Arial"/>
              <a:ea typeface="Arial"/>
              <a:cs typeface="Arial"/>
              <a:sym typeface="Arial"/>
            </a:endParaRPr>
          </a:p>
          <a:p>
            <a:pPr indent="-292100" lvl="0" marL="4572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Notable Coefficients</a:t>
            </a:r>
            <a:endParaRPr sz="1000">
              <a:solidFill>
                <a:srgbClr val="181818"/>
              </a:solidFill>
              <a:latin typeface="Arial"/>
              <a:ea typeface="Arial"/>
              <a:cs typeface="Arial"/>
              <a:sym typeface="Arial"/>
            </a:endParaRPr>
          </a:p>
          <a:p>
            <a:pPr indent="-292100" lvl="1" marL="9144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ggroup_1010 (Energy Sector)</a:t>
            </a:r>
            <a:endParaRPr sz="1000">
              <a:solidFill>
                <a:srgbClr val="181818"/>
              </a:solidFill>
              <a:latin typeface="Arial"/>
              <a:ea typeface="Arial"/>
              <a:cs typeface="Arial"/>
              <a:sym typeface="Arial"/>
            </a:endParaRPr>
          </a:p>
          <a:p>
            <a:pPr indent="-292100" lvl="1" marL="9144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ggroup_4530 (Semiconductors &amp; Semiconductor Equipment Sector) </a:t>
            </a:r>
            <a:endParaRPr sz="1000">
              <a:solidFill>
                <a:srgbClr val="181818"/>
              </a:solidFill>
              <a:latin typeface="Arial"/>
              <a:ea typeface="Arial"/>
              <a:cs typeface="Arial"/>
              <a:sym typeface="Arial"/>
            </a:endParaRPr>
          </a:p>
          <a:p>
            <a:pPr indent="-292100" lvl="1" marL="9144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ggroup_2520 (Consumer Durables &amp; Apparel Sector) </a:t>
            </a:r>
            <a:endParaRPr sz="1000">
              <a:solidFill>
                <a:srgbClr val="181818"/>
              </a:solidFill>
              <a:latin typeface="Arial"/>
              <a:ea typeface="Arial"/>
              <a:cs typeface="Arial"/>
              <a:sym typeface="Arial"/>
            </a:endParaRPr>
          </a:p>
          <a:p>
            <a:pPr indent="-292100" lvl="1" marL="9144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ggroup_2510 (Automobiles &amp; Components Sector) </a:t>
            </a:r>
            <a:endParaRPr sz="10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spcBef>
                <a:spcPts val="0"/>
              </a:spcBef>
              <a:spcAft>
                <a:spcPts val="1600"/>
              </a:spcAft>
              <a:buNone/>
            </a:pPr>
            <a:r>
              <a:t/>
            </a:r>
            <a:endParaRPr/>
          </a:p>
        </p:txBody>
      </p:sp>
      <p:pic>
        <p:nvPicPr>
          <p:cNvPr id="161" name="Google Shape;161;p25"/>
          <p:cNvPicPr preferRelativeResize="0"/>
          <p:nvPr/>
        </p:nvPicPr>
        <p:blipFill>
          <a:blip r:embed="rId3">
            <a:alphaModFix/>
          </a:blip>
          <a:stretch>
            <a:fillRect/>
          </a:stretch>
        </p:blipFill>
        <p:spPr>
          <a:xfrm>
            <a:off x="199025" y="1148700"/>
            <a:ext cx="3055850" cy="3928950"/>
          </a:xfrm>
          <a:prstGeom prst="rect">
            <a:avLst/>
          </a:prstGeom>
          <a:noFill/>
          <a:ln cap="flat" cmpd="sng" w="9525">
            <a:solidFill>
              <a:srgbClr val="111111"/>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txBox="1"/>
          <p:nvPr>
            <p:ph idx="1" type="body"/>
          </p:nvPr>
        </p:nvSpPr>
        <p:spPr>
          <a:xfrm>
            <a:off x="199025" y="1709700"/>
            <a:ext cx="8402100" cy="3330600"/>
          </a:xfrm>
          <a:prstGeom prst="rect">
            <a:avLst/>
          </a:prstGeom>
        </p:spPr>
        <p:txBody>
          <a:bodyPr anchorCtr="0" anchor="t" bIns="91425" lIns="91425" spcFirstLastPara="1" rIns="91425" wrap="square" tIns="91425">
            <a:noAutofit/>
          </a:bodyPr>
          <a:lstStyle/>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spcBef>
                <a:spcPts val="0"/>
              </a:spcBef>
              <a:spcAft>
                <a:spcPts val="1600"/>
              </a:spcAft>
              <a:buNone/>
            </a:pPr>
            <a:r>
              <a:t/>
            </a:r>
            <a:endParaRPr/>
          </a:p>
        </p:txBody>
      </p:sp>
      <p:sp>
        <p:nvSpPr>
          <p:cNvPr id="167" name="Google Shape;167;p26"/>
          <p:cNvSpPr txBox="1"/>
          <p:nvPr>
            <p:ph type="title"/>
          </p:nvPr>
        </p:nvSpPr>
        <p:spPr>
          <a:xfrm>
            <a:off x="460950" y="3111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Combined Regression</a:t>
            </a:r>
            <a:endParaRPr sz="2800"/>
          </a:p>
        </p:txBody>
      </p:sp>
      <p:sp>
        <p:nvSpPr>
          <p:cNvPr id="168" name="Google Shape;168;p26"/>
          <p:cNvSpPr txBox="1"/>
          <p:nvPr>
            <p:ph idx="1" type="body"/>
          </p:nvPr>
        </p:nvSpPr>
        <p:spPr>
          <a:xfrm>
            <a:off x="3885050" y="1709700"/>
            <a:ext cx="5146500" cy="3330600"/>
          </a:xfrm>
          <a:prstGeom prst="rect">
            <a:avLst/>
          </a:prstGeom>
        </p:spPr>
        <p:txBody>
          <a:bodyPr anchorCtr="0" anchor="t" bIns="91425" lIns="91425" spcFirstLastPara="1" rIns="91425" wrap="square" tIns="91425">
            <a:noAutofit/>
          </a:bodyPr>
          <a:lstStyle/>
          <a:p>
            <a:pPr indent="-292100" lvl="0" marL="4572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Around 37% of the variance in the stocks' return is explained by the fama french metrics, financial ratios and industry indicators. </a:t>
            </a:r>
            <a:endParaRPr sz="1000">
              <a:solidFill>
                <a:srgbClr val="181818"/>
              </a:solidFill>
              <a:latin typeface="Arial"/>
              <a:ea typeface="Arial"/>
              <a:cs typeface="Arial"/>
              <a:sym typeface="Arial"/>
            </a:endParaRPr>
          </a:p>
          <a:p>
            <a:pPr indent="-292100" lvl="0" marL="4572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This combined regression performs even better explaining the variance in stock returns (Adj R2~37%) when adding more variables, when compared to the previous three standalone regressions. </a:t>
            </a:r>
            <a:endParaRPr sz="1000">
              <a:solidFill>
                <a:srgbClr val="181818"/>
              </a:solidFill>
              <a:latin typeface="Arial"/>
              <a:ea typeface="Arial"/>
              <a:cs typeface="Arial"/>
              <a:sym typeface="Arial"/>
            </a:endParaRPr>
          </a:p>
          <a:p>
            <a:pPr indent="-292100" lvl="0" marL="457200" rtl="0" algn="l">
              <a:lnSpc>
                <a:spcPct val="138461"/>
              </a:lnSpc>
              <a:spcBef>
                <a:spcPts val="0"/>
              </a:spcBef>
              <a:spcAft>
                <a:spcPts val="0"/>
              </a:spcAft>
              <a:buClr>
                <a:srgbClr val="181818"/>
              </a:buClr>
              <a:buSzPts val="1000"/>
              <a:buFont typeface="Arial"/>
              <a:buChar char="-"/>
            </a:pPr>
            <a:r>
              <a:rPr lang="en" sz="1000">
                <a:solidFill>
                  <a:srgbClr val="181818"/>
                </a:solidFill>
                <a:latin typeface="Arial"/>
                <a:ea typeface="Arial"/>
                <a:cs typeface="Arial"/>
                <a:sym typeface="Arial"/>
              </a:rPr>
              <a:t>When analyzing the other three regressions, we can conclude that industry indicators explained most of the financial returns variance.</a:t>
            </a:r>
            <a:endParaRPr sz="10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spcBef>
                <a:spcPts val="0"/>
              </a:spcBef>
              <a:spcAft>
                <a:spcPts val="1600"/>
              </a:spcAft>
              <a:buNone/>
            </a:pPr>
            <a:r>
              <a:t/>
            </a:r>
            <a:endParaRPr/>
          </a:p>
        </p:txBody>
      </p:sp>
      <p:pic>
        <p:nvPicPr>
          <p:cNvPr id="169" name="Google Shape;169;p26"/>
          <p:cNvPicPr preferRelativeResize="0"/>
          <p:nvPr/>
        </p:nvPicPr>
        <p:blipFill>
          <a:blip r:embed="rId3">
            <a:alphaModFix/>
          </a:blip>
          <a:stretch>
            <a:fillRect/>
          </a:stretch>
        </p:blipFill>
        <p:spPr>
          <a:xfrm>
            <a:off x="148400" y="1151600"/>
            <a:ext cx="3083200" cy="3888699"/>
          </a:xfrm>
          <a:prstGeom prst="rect">
            <a:avLst/>
          </a:prstGeom>
          <a:noFill/>
          <a:ln cap="flat" cmpd="sng" w="9525">
            <a:solidFill>
              <a:srgbClr val="111111"/>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 and Recommendations</a:t>
            </a:r>
            <a:endParaRPr/>
          </a:p>
        </p:txBody>
      </p:sp>
      <p:sp>
        <p:nvSpPr>
          <p:cNvPr id="175" name="Google Shape;175;p27"/>
          <p:cNvSpPr txBox="1"/>
          <p:nvPr/>
        </p:nvSpPr>
        <p:spPr>
          <a:xfrm>
            <a:off x="224250" y="1823025"/>
            <a:ext cx="8579700" cy="33093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Roboto"/>
              <a:buChar char="●"/>
            </a:pPr>
            <a:r>
              <a:rPr lang="en">
                <a:latin typeface="Roboto"/>
                <a:ea typeface="Roboto"/>
                <a:cs typeface="Roboto"/>
                <a:sym typeface="Roboto"/>
              </a:rPr>
              <a:t>Conclusion from Regressions</a:t>
            </a:r>
            <a:endParaRPr>
              <a:latin typeface="Roboto"/>
              <a:ea typeface="Roboto"/>
              <a:cs typeface="Roboto"/>
              <a:sym typeface="Roboto"/>
            </a:endParaRPr>
          </a:p>
          <a:p>
            <a:pPr indent="-317500" lvl="1" marL="914400" rtl="0" algn="l">
              <a:lnSpc>
                <a:spcPct val="150000"/>
              </a:lnSpc>
              <a:spcBef>
                <a:spcPts val="0"/>
              </a:spcBef>
              <a:spcAft>
                <a:spcPts val="0"/>
              </a:spcAft>
              <a:buSzPts val="1400"/>
              <a:buFont typeface="Roboto"/>
              <a:buChar char="○"/>
            </a:pPr>
            <a:r>
              <a:rPr lang="en">
                <a:latin typeface="Roboto"/>
                <a:ea typeface="Roboto"/>
                <a:cs typeface="Roboto"/>
                <a:sym typeface="Roboto"/>
              </a:rPr>
              <a:t>Invest/Buy Energy Sector ; Avoid Semiconductors Sector and Consumer Durables &amp; Apparel Sector</a:t>
            </a:r>
            <a:endParaRPr>
              <a:latin typeface="Roboto"/>
              <a:ea typeface="Roboto"/>
              <a:cs typeface="Roboto"/>
              <a:sym typeface="Roboto"/>
            </a:endParaRPr>
          </a:p>
          <a:p>
            <a:pPr indent="-317500" lvl="0" marL="457200" rtl="0" algn="l">
              <a:lnSpc>
                <a:spcPct val="150000"/>
              </a:lnSpc>
              <a:spcBef>
                <a:spcPts val="0"/>
              </a:spcBef>
              <a:spcAft>
                <a:spcPts val="0"/>
              </a:spcAft>
              <a:buSzPts val="1400"/>
              <a:buFont typeface="Roboto"/>
              <a:buChar char="●"/>
            </a:pPr>
            <a:r>
              <a:rPr lang="en">
                <a:latin typeface="Roboto"/>
                <a:ea typeface="Roboto"/>
                <a:cs typeface="Roboto"/>
                <a:sym typeface="Roboto"/>
              </a:rPr>
              <a:t>Recommendations</a:t>
            </a:r>
            <a:endParaRPr>
              <a:latin typeface="Roboto"/>
              <a:ea typeface="Roboto"/>
              <a:cs typeface="Roboto"/>
              <a:sym typeface="Roboto"/>
            </a:endParaRPr>
          </a:p>
          <a:p>
            <a:pPr indent="-317500" lvl="1" marL="914400" rtl="0" algn="l">
              <a:lnSpc>
                <a:spcPct val="150000"/>
              </a:lnSpc>
              <a:spcBef>
                <a:spcPts val="0"/>
              </a:spcBef>
              <a:spcAft>
                <a:spcPts val="0"/>
              </a:spcAft>
              <a:buSzPts val="1400"/>
              <a:buFont typeface="Roboto"/>
              <a:buChar char="○"/>
            </a:pPr>
            <a:r>
              <a:rPr lang="en">
                <a:latin typeface="Roboto"/>
                <a:ea typeface="Roboto"/>
                <a:cs typeface="Roboto"/>
                <a:sym typeface="Roboto"/>
              </a:rPr>
              <a:t>Diversify your portfolio. The stock market is very volatile and hard to predict, there are too many factors outside of the variables in the regressions that we did not contemplate. Diversifying the portfolio allows you to reduce the portfolio risk so that one asset performance does not affect your entire portfolio</a:t>
            </a:r>
            <a:endParaRPr>
              <a:latin typeface="Roboto"/>
              <a:ea typeface="Roboto"/>
              <a:cs typeface="Roboto"/>
              <a:sym typeface="Roboto"/>
            </a:endParaRPr>
          </a:p>
          <a:p>
            <a:pPr indent="-317500" lvl="0" marL="457200" rtl="0" algn="l">
              <a:lnSpc>
                <a:spcPct val="150000"/>
              </a:lnSpc>
              <a:spcBef>
                <a:spcPts val="0"/>
              </a:spcBef>
              <a:spcAft>
                <a:spcPts val="0"/>
              </a:spcAft>
              <a:buSzPts val="1400"/>
              <a:buFont typeface="Roboto"/>
              <a:buChar char="●"/>
            </a:pPr>
            <a:r>
              <a:rPr lang="en">
                <a:latin typeface="Roboto"/>
                <a:ea typeface="Roboto"/>
                <a:cs typeface="Roboto"/>
                <a:sym typeface="Roboto"/>
              </a:rPr>
              <a:t>Re-tune your model and add other factors if possible. For ratios, the best performing ones appear to be ROA, EBIT-to-Price ratio and Book-to-Price ratio</a:t>
            </a:r>
            <a:endParaRPr>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8"/>
          <p:cNvSpPr txBox="1"/>
          <p:nvPr/>
        </p:nvSpPr>
        <p:spPr>
          <a:xfrm>
            <a:off x="2191650" y="1774450"/>
            <a:ext cx="46470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700">
                <a:latin typeface="Roboto"/>
                <a:ea typeface="Roboto"/>
                <a:cs typeface="Roboto"/>
                <a:sym typeface="Roboto"/>
              </a:rPr>
              <a:t>Thank You!!</a:t>
            </a:r>
            <a:endParaRPr sz="57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b="1" lang="en" sz="3500"/>
              <a:t>Agenda</a:t>
            </a:r>
            <a:endParaRPr b="1" sz="3500"/>
          </a:p>
          <a:p>
            <a:pPr indent="0" lvl="0" marL="457200" rtl="0" algn="l">
              <a:spcBef>
                <a:spcPts val="0"/>
              </a:spcBef>
              <a:spcAft>
                <a:spcPts val="0"/>
              </a:spcAft>
              <a:buNone/>
            </a:pPr>
            <a:r>
              <a:t/>
            </a:r>
            <a:endParaRPr sz="2800"/>
          </a:p>
          <a:p>
            <a:pPr indent="0" lvl="0" marL="457200" rtl="0" algn="l">
              <a:spcBef>
                <a:spcPts val="0"/>
              </a:spcBef>
              <a:spcAft>
                <a:spcPts val="0"/>
              </a:spcAft>
              <a:buNone/>
            </a:pPr>
            <a:r>
              <a:rPr lang="en" sz="2800"/>
              <a:t>1. Intro</a:t>
            </a:r>
            <a:endParaRPr sz="2800"/>
          </a:p>
          <a:p>
            <a:pPr indent="0" lvl="0" marL="457200" rtl="0" algn="l">
              <a:spcBef>
                <a:spcPts val="0"/>
              </a:spcBef>
              <a:spcAft>
                <a:spcPts val="0"/>
              </a:spcAft>
              <a:buNone/>
            </a:pPr>
            <a:r>
              <a:rPr lang="en" sz="2800"/>
              <a:t>2. Risk Exposure</a:t>
            </a:r>
            <a:endParaRPr sz="2800"/>
          </a:p>
          <a:p>
            <a:pPr indent="0" lvl="0" marL="457200" rtl="0" algn="l">
              <a:spcBef>
                <a:spcPts val="0"/>
              </a:spcBef>
              <a:spcAft>
                <a:spcPts val="0"/>
              </a:spcAft>
              <a:buNone/>
            </a:pPr>
            <a:r>
              <a:rPr lang="en" sz="2800"/>
              <a:t>3. Financial Ratios</a:t>
            </a:r>
            <a:endParaRPr sz="2800"/>
          </a:p>
          <a:p>
            <a:pPr indent="0" lvl="0" marL="457200" rtl="0" algn="l">
              <a:spcBef>
                <a:spcPts val="0"/>
              </a:spcBef>
              <a:spcAft>
                <a:spcPts val="0"/>
              </a:spcAft>
              <a:buNone/>
            </a:pPr>
            <a:r>
              <a:rPr lang="en" sz="2800"/>
              <a:t>4. Industry Indicators</a:t>
            </a:r>
            <a:endParaRPr sz="2800"/>
          </a:p>
          <a:p>
            <a:pPr indent="0" lvl="0" marL="457200" rtl="0" algn="l">
              <a:spcBef>
                <a:spcPts val="0"/>
              </a:spcBef>
              <a:spcAft>
                <a:spcPts val="0"/>
              </a:spcAft>
              <a:buNone/>
            </a:pPr>
            <a:r>
              <a:rPr lang="en" sz="2800"/>
              <a:t>5. Regressions</a:t>
            </a:r>
            <a:endParaRPr sz="2800"/>
          </a:p>
          <a:p>
            <a:pPr indent="0" lvl="0" marL="457200" rtl="0" algn="l">
              <a:spcBef>
                <a:spcPts val="0"/>
              </a:spcBef>
              <a:spcAft>
                <a:spcPts val="0"/>
              </a:spcAft>
              <a:buNone/>
            </a:pPr>
            <a:r>
              <a:rPr lang="en" sz="2800"/>
              <a:t>6. Summary and Recommendations</a:t>
            </a:r>
            <a:endParaRPr sz="2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15"/>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79" name="Google Shape;79;p15"/>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t>Intro:</a:t>
            </a:r>
            <a:endParaRPr sz="4800"/>
          </a:p>
          <a:p>
            <a:pPr indent="-355600" lvl="0" marL="457200" rtl="0" algn="l">
              <a:spcBef>
                <a:spcPts val="0"/>
              </a:spcBef>
              <a:spcAft>
                <a:spcPts val="0"/>
              </a:spcAft>
              <a:buSzPts val="2000"/>
              <a:buChar char="●"/>
            </a:pPr>
            <a:r>
              <a:rPr lang="en" sz="2000"/>
              <a:t>Financial analysis of different variables and metrics to analyze stock returns during the Stock Market Shock of Early 2022</a:t>
            </a:r>
            <a:endParaRPr sz="2000"/>
          </a:p>
          <a:p>
            <a:pPr indent="0" lvl="0" marL="0" rtl="0" algn="l">
              <a:spcBef>
                <a:spcPts val="0"/>
              </a:spcBef>
              <a:spcAft>
                <a:spcPts val="0"/>
              </a:spcAft>
              <a:buNone/>
            </a:pPr>
            <a:r>
              <a:t/>
            </a:r>
            <a:endParaRPr b="1" sz="4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descr="Closeup from the side of a hand pushing a knob on an audio mixer" id="84" name="Google Shape;84;p16"/>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85" name="Google Shape;85;p16"/>
          <p:cNvSpPr txBox="1"/>
          <p:nvPr>
            <p:ph type="title"/>
          </p:nvPr>
        </p:nvSpPr>
        <p:spPr>
          <a:xfrm>
            <a:off x="128100" y="46325"/>
            <a:ext cx="4320000" cy="49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Risk Exposure</a:t>
            </a:r>
            <a:endParaRPr>
              <a:solidFill>
                <a:schemeClr val="lt1"/>
              </a:solidFill>
            </a:endParaRPr>
          </a:p>
          <a:p>
            <a:pPr indent="0" lvl="0" marL="0" rtl="0" algn="ctr">
              <a:spcBef>
                <a:spcPts val="0"/>
              </a:spcBef>
              <a:spcAft>
                <a:spcPts val="0"/>
              </a:spcAft>
              <a:buNone/>
            </a:pPr>
            <a:r>
              <a:t/>
            </a:r>
            <a:endParaRPr>
              <a:solidFill>
                <a:schemeClr val="lt1"/>
              </a:solidFill>
            </a:endParaRPr>
          </a:p>
          <a:p>
            <a:pPr indent="0" lvl="0" marL="0" rtl="0" algn="l">
              <a:spcBef>
                <a:spcPts val="0"/>
              </a:spcBef>
              <a:spcAft>
                <a:spcPts val="0"/>
              </a:spcAft>
              <a:buNone/>
            </a:pPr>
            <a:r>
              <a:rPr lang="en" sz="1200">
                <a:solidFill>
                  <a:srgbClr val="EFEFEF"/>
                </a:solidFill>
              </a:rPr>
              <a:t>Fama-French Risk Exposures for the list of 3,000 tickers for (i) Market Risk Exposure; (ii) Size Risk Exposure; and (iii) Value/Distress Risk </a:t>
            </a:r>
            <a:r>
              <a:rPr lang="en" sz="1200">
                <a:solidFill>
                  <a:srgbClr val="EFEFEF"/>
                </a:solidFill>
              </a:rPr>
              <a:t>Exposure</a:t>
            </a:r>
            <a:r>
              <a:rPr lang="en" sz="1200">
                <a:solidFill>
                  <a:srgbClr val="EFEFEF"/>
                </a:solidFill>
              </a:rPr>
              <a:t>.</a:t>
            </a:r>
            <a:endParaRPr sz="1200">
              <a:solidFill>
                <a:srgbClr val="EFEFEF"/>
              </a:solidFill>
            </a:endParaRPr>
          </a:p>
        </p:txBody>
      </p:sp>
      <p:sp>
        <p:nvSpPr>
          <p:cNvPr id="86" name="Google Shape;86;p16"/>
          <p:cNvSpPr txBox="1"/>
          <p:nvPr>
            <p:ph idx="2" type="body"/>
          </p:nvPr>
        </p:nvSpPr>
        <p:spPr>
          <a:xfrm>
            <a:off x="4585350" y="724200"/>
            <a:ext cx="4399500" cy="3695100"/>
          </a:xfrm>
          <a:prstGeom prst="rect">
            <a:avLst/>
          </a:prstGeom>
        </p:spPr>
        <p:txBody>
          <a:bodyPr anchorCtr="0" anchor="ctr" bIns="91425" lIns="91425" spcFirstLastPara="1" rIns="91425" wrap="square" tIns="91425">
            <a:noAutofit/>
          </a:bodyPr>
          <a:lstStyle/>
          <a:p>
            <a:pPr indent="-336550" lvl="0" marL="457200" rtl="0" algn="l">
              <a:spcBef>
                <a:spcPts val="0"/>
              </a:spcBef>
              <a:spcAft>
                <a:spcPts val="0"/>
              </a:spcAft>
              <a:buSzPts val="1700"/>
              <a:buChar char="●"/>
            </a:pPr>
            <a:r>
              <a:rPr lang="en" sz="1700"/>
              <a:t>Data</a:t>
            </a:r>
            <a:endParaRPr sz="1700"/>
          </a:p>
          <a:p>
            <a:pPr indent="-336550" lvl="1" marL="914400" rtl="0" algn="l">
              <a:spcBef>
                <a:spcPts val="0"/>
              </a:spcBef>
              <a:spcAft>
                <a:spcPts val="0"/>
              </a:spcAft>
              <a:buSzPts val="1700"/>
              <a:buChar char="○"/>
            </a:pPr>
            <a:r>
              <a:rPr lang="en" sz="1700"/>
              <a:t>Fama Factors data</a:t>
            </a:r>
            <a:endParaRPr sz="1700"/>
          </a:p>
          <a:p>
            <a:pPr indent="-336550" lvl="1" marL="914400" rtl="0" algn="l">
              <a:spcBef>
                <a:spcPts val="0"/>
              </a:spcBef>
              <a:spcAft>
                <a:spcPts val="0"/>
              </a:spcAft>
              <a:buSzPts val="1700"/>
              <a:buChar char="○"/>
            </a:pPr>
            <a:r>
              <a:rPr lang="en" sz="1700"/>
              <a:t>WRDS Monthly stock returns </a:t>
            </a:r>
            <a:endParaRPr sz="1700"/>
          </a:p>
          <a:p>
            <a:pPr indent="-336550" lvl="0" marL="457200" rtl="0" algn="l">
              <a:spcBef>
                <a:spcPts val="0"/>
              </a:spcBef>
              <a:spcAft>
                <a:spcPts val="0"/>
              </a:spcAft>
              <a:buSzPts val="1700"/>
              <a:buChar char="●"/>
            </a:pPr>
            <a:r>
              <a:rPr lang="en" sz="1700"/>
              <a:t>Sample size: 1886</a:t>
            </a:r>
            <a:endParaRPr sz="1700"/>
          </a:p>
          <a:p>
            <a:pPr indent="-336550" lvl="0" marL="457200" rtl="0" algn="l">
              <a:spcBef>
                <a:spcPts val="0"/>
              </a:spcBef>
              <a:spcAft>
                <a:spcPts val="0"/>
              </a:spcAft>
              <a:buSzPts val="1700"/>
              <a:buChar char="●"/>
            </a:pPr>
            <a:r>
              <a:rPr lang="en" sz="1700"/>
              <a:t>Missing values?</a:t>
            </a:r>
            <a:endParaRPr sz="1700"/>
          </a:p>
          <a:p>
            <a:pPr indent="-336550" lvl="1" marL="914400" rtl="0" algn="l">
              <a:spcBef>
                <a:spcPts val="0"/>
              </a:spcBef>
              <a:spcAft>
                <a:spcPts val="0"/>
              </a:spcAft>
              <a:buSzPts val="1700"/>
              <a:buChar char="○"/>
            </a:pPr>
            <a:r>
              <a:rPr lang="en" sz="1700"/>
              <a:t>Filled with mean</a:t>
            </a:r>
            <a:endParaRPr sz="1700"/>
          </a:p>
          <a:p>
            <a:pPr indent="-336550" lvl="2" marL="1371600" rtl="0" algn="l">
              <a:spcBef>
                <a:spcPts val="0"/>
              </a:spcBef>
              <a:spcAft>
                <a:spcPts val="0"/>
              </a:spcAft>
              <a:buSzPts val="1700"/>
              <a:buChar char="■"/>
            </a:pPr>
            <a:r>
              <a:rPr lang="en" sz="1700"/>
              <a:t>Mktrf, smb, hml</a:t>
            </a:r>
            <a:endParaRPr sz="1700"/>
          </a:p>
          <a:p>
            <a:pPr indent="-336550" lvl="0" marL="457200" rtl="0" algn="l">
              <a:spcBef>
                <a:spcPts val="0"/>
              </a:spcBef>
              <a:spcAft>
                <a:spcPts val="0"/>
              </a:spcAft>
              <a:buSzPts val="1700"/>
              <a:buChar char="●"/>
            </a:pPr>
            <a:r>
              <a:rPr lang="en" sz="1700"/>
              <a:t>Loop</a:t>
            </a:r>
            <a:endParaRPr sz="1700"/>
          </a:p>
          <a:p>
            <a:pPr indent="-336550" lvl="1" marL="914400" rtl="0" algn="l">
              <a:spcBef>
                <a:spcPts val="0"/>
              </a:spcBef>
              <a:spcAft>
                <a:spcPts val="0"/>
              </a:spcAft>
              <a:buSzPts val="1700"/>
              <a:buChar char="○"/>
            </a:pPr>
            <a:r>
              <a:rPr lang="en" sz="1700"/>
              <a:t>Create dataframe for each tic monthly data</a:t>
            </a:r>
            <a:endParaRPr sz="1700"/>
          </a:p>
          <a:p>
            <a:pPr indent="-336550" lvl="1" marL="914400" rtl="0" algn="l">
              <a:spcBef>
                <a:spcPts val="0"/>
              </a:spcBef>
              <a:spcAft>
                <a:spcPts val="0"/>
              </a:spcAft>
              <a:buSzPts val="1700"/>
              <a:buChar char="○"/>
            </a:pPr>
            <a:r>
              <a:rPr lang="en" sz="1700"/>
              <a:t>Merge datasets</a:t>
            </a:r>
            <a:endParaRPr sz="1700"/>
          </a:p>
          <a:p>
            <a:pPr indent="-336550" lvl="1" marL="914400" rtl="0" algn="l">
              <a:spcBef>
                <a:spcPts val="0"/>
              </a:spcBef>
              <a:spcAft>
                <a:spcPts val="0"/>
              </a:spcAft>
              <a:buSzPts val="1700"/>
              <a:buChar char="○"/>
            </a:pPr>
            <a:r>
              <a:rPr lang="en" sz="1700"/>
              <a:t>Ran OLS </a:t>
            </a:r>
            <a:r>
              <a:rPr lang="en" sz="1700"/>
              <a:t>regression for each stock using FF 3-Factor model</a:t>
            </a:r>
            <a:endParaRPr sz="1700"/>
          </a:p>
          <a:p>
            <a:pPr indent="-336550" lvl="1" marL="914400" rtl="0" algn="l">
              <a:spcBef>
                <a:spcPts val="0"/>
              </a:spcBef>
              <a:spcAft>
                <a:spcPts val="0"/>
              </a:spcAft>
              <a:buSzPts val="1700"/>
              <a:buChar char="○"/>
            </a:pPr>
            <a:r>
              <a:rPr lang="en" sz="1700"/>
              <a:t>Extract output items</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idx="1" type="body"/>
          </p:nvPr>
        </p:nvSpPr>
        <p:spPr>
          <a:xfrm>
            <a:off x="199025" y="1709700"/>
            <a:ext cx="8402100" cy="3330600"/>
          </a:xfrm>
          <a:prstGeom prst="rect">
            <a:avLst/>
          </a:prstGeom>
        </p:spPr>
        <p:txBody>
          <a:bodyPr anchorCtr="0" anchor="t" bIns="91425" lIns="91425" spcFirstLastPara="1" rIns="91425" wrap="square" tIns="91425">
            <a:noAutofit/>
          </a:bodyPr>
          <a:lstStyle/>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spcBef>
                <a:spcPts val="0"/>
              </a:spcBef>
              <a:spcAft>
                <a:spcPts val="1600"/>
              </a:spcAft>
              <a:buNone/>
            </a:pPr>
            <a:r>
              <a:t/>
            </a:r>
            <a:endParaRPr/>
          </a:p>
        </p:txBody>
      </p:sp>
      <p:pic>
        <p:nvPicPr>
          <p:cNvPr id="92" name="Google Shape;92;p17"/>
          <p:cNvPicPr preferRelativeResize="0"/>
          <p:nvPr/>
        </p:nvPicPr>
        <p:blipFill>
          <a:blip r:embed="rId3">
            <a:alphaModFix/>
          </a:blip>
          <a:stretch>
            <a:fillRect/>
          </a:stretch>
        </p:blipFill>
        <p:spPr>
          <a:xfrm>
            <a:off x="367775" y="1220050"/>
            <a:ext cx="2683300" cy="2898576"/>
          </a:xfrm>
          <a:prstGeom prst="rect">
            <a:avLst/>
          </a:prstGeom>
          <a:noFill/>
          <a:ln cap="flat" cmpd="sng" w="9525">
            <a:solidFill>
              <a:srgbClr val="111111"/>
            </a:solidFill>
            <a:prstDash val="solid"/>
            <a:round/>
            <a:headEnd len="sm" w="sm" type="none"/>
            <a:tailEnd len="sm" w="sm" type="none"/>
          </a:ln>
        </p:spPr>
      </p:pic>
      <p:pic>
        <p:nvPicPr>
          <p:cNvPr id="93" name="Google Shape;93;p17"/>
          <p:cNvPicPr preferRelativeResize="0"/>
          <p:nvPr/>
        </p:nvPicPr>
        <p:blipFill>
          <a:blip r:embed="rId4">
            <a:alphaModFix/>
          </a:blip>
          <a:stretch>
            <a:fillRect/>
          </a:stretch>
        </p:blipFill>
        <p:spPr>
          <a:xfrm>
            <a:off x="3216350" y="1220050"/>
            <a:ext cx="2275750" cy="1615775"/>
          </a:xfrm>
          <a:prstGeom prst="rect">
            <a:avLst/>
          </a:prstGeom>
          <a:noFill/>
          <a:ln cap="flat" cmpd="sng" w="9525">
            <a:solidFill>
              <a:srgbClr val="111111"/>
            </a:solidFill>
            <a:prstDash val="solid"/>
            <a:round/>
            <a:headEnd len="sm" w="sm" type="none"/>
            <a:tailEnd len="sm" w="sm" type="none"/>
          </a:ln>
        </p:spPr>
      </p:pic>
      <p:pic>
        <p:nvPicPr>
          <p:cNvPr id="94" name="Google Shape;94;p17"/>
          <p:cNvPicPr preferRelativeResize="0"/>
          <p:nvPr/>
        </p:nvPicPr>
        <p:blipFill>
          <a:blip r:embed="rId5">
            <a:alphaModFix/>
          </a:blip>
          <a:stretch>
            <a:fillRect/>
          </a:stretch>
        </p:blipFill>
        <p:spPr>
          <a:xfrm>
            <a:off x="5828350" y="1222038"/>
            <a:ext cx="2281550" cy="1611800"/>
          </a:xfrm>
          <a:prstGeom prst="rect">
            <a:avLst/>
          </a:prstGeom>
          <a:noFill/>
          <a:ln cap="flat" cmpd="sng" w="9525">
            <a:solidFill>
              <a:srgbClr val="111111"/>
            </a:solidFill>
            <a:prstDash val="solid"/>
            <a:round/>
            <a:headEnd len="sm" w="sm" type="none"/>
            <a:tailEnd len="sm" w="sm" type="none"/>
          </a:ln>
        </p:spPr>
      </p:pic>
      <p:pic>
        <p:nvPicPr>
          <p:cNvPr id="95" name="Google Shape;95;p17"/>
          <p:cNvPicPr preferRelativeResize="0"/>
          <p:nvPr/>
        </p:nvPicPr>
        <p:blipFill>
          <a:blip r:embed="rId6">
            <a:alphaModFix/>
          </a:blip>
          <a:stretch>
            <a:fillRect/>
          </a:stretch>
        </p:blipFill>
        <p:spPr>
          <a:xfrm>
            <a:off x="4433100" y="2904650"/>
            <a:ext cx="2381050" cy="1682125"/>
          </a:xfrm>
          <a:prstGeom prst="rect">
            <a:avLst/>
          </a:prstGeom>
          <a:noFill/>
          <a:ln cap="flat" cmpd="sng" w="9525">
            <a:solidFill>
              <a:srgbClr val="111111"/>
            </a:solidFill>
            <a:prstDash val="solid"/>
            <a:round/>
            <a:headEnd len="sm" w="sm" type="none"/>
            <a:tailEnd len="sm" w="sm" type="none"/>
          </a:ln>
        </p:spPr>
      </p:pic>
      <p:sp>
        <p:nvSpPr>
          <p:cNvPr id="96" name="Google Shape;96;p17"/>
          <p:cNvSpPr txBox="1"/>
          <p:nvPr>
            <p:ph type="title"/>
          </p:nvPr>
        </p:nvSpPr>
        <p:spPr>
          <a:xfrm>
            <a:off x="460950" y="3111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Risk Exposure</a:t>
            </a:r>
            <a:endParaRPr sz="2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descr="Closeup from the side of a hand pushing a knob on an audio mixer" id="101" name="Google Shape;101;p18"/>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102" name="Google Shape;102;p18"/>
          <p:cNvSpPr txBox="1"/>
          <p:nvPr>
            <p:ph type="title"/>
          </p:nvPr>
        </p:nvSpPr>
        <p:spPr>
          <a:xfrm>
            <a:off x="128100" y="46325"/>
            <a:ext cx="4320000" cy="49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Financial Ratios</a:t>
            </a:r>
            <a:endParaRPr>
              <a:solidFill>
                <a:schemeClr val="lt1"/>
              </a:solidFill>
            </a:endParaRPr>
          </a:p>
          <a:p>
            <a:pPr indent="0" lvl="0" marL="0" rtl="0" algn="ctr">
              <a:spcBef>
                <a:spcPts val="0"/>
              </a:spcBef>
              <a:spcAft>
                <a:spcPts val="0"/>
              </a:spcAft>
              <a:buNone/>
            </a:pPr>
            <a:r>
              <a:t/>
            </a:r>
            <a:endParaRPr>
              <a:solidFill>
                <a:schemeClr val="lt1"/>
              </a:solidFill>
            </a:endParaRPr>
          </a:p>
          <a:p>
            <a:pPr indent="0" lvl="0" marL="0" rtl="0" algn="l">
              <a:spcBef>
                <a:spcPts val="0"/>
              </a:spcBef>
              <a:spcAft>
                <a:spcPts val="0"/>
              </a:spcAft>
              <a:buNone/>
            </a:pPr>
            <a:r>
              <a:rPr lang="en" sz="1200">
                <a:solidFill>
                  <a:srgbClr val="EFEFEF"/>
                </a:solidFill>
              </a:rPr>
              <a:t>Using 10 different relevant ratios, including market ratios, to explain a stock’s return in early 2022</a:t>
            </a:r>
            <a:endParaRPr sz="1200">
              <a:solidFill>
                <a:srgbClr val="EFEFEF"/>
              </a:solidFill>
            </a:endParaRPr>
          </a:p>
        </p:txBody>
      </p:sp>
      <p:sp>
        <p:nvSpPr>
          <p:cNvPr id="103" name="Google Shape;103;p18"/>
          <p:cNvSpPr txBox="1"/>
          <p:nvPr>
            <p:ph idx="2" type="body"/>
          </p:nvPr>
        </p:nvSpPr>
        <p:spPr>
          <a:xfrm>
            <a:off x="4585350" y="724200"/>
            <a:ext cx="4399500" cy="3695100"/>
          </a:xfrm>
          <a:prstGeom prst="rect">
            <a:avLst/>
          </a:prstGeom>
        </p:spPr>
        <p:txBody>
          <a:bodyPr anchorCtr="0" anchor="ctr" bIns="91425" lIns="91425" spcFirstLastPara="1" rIns="91425" wrap="square" tIns="91425">
            <a:noAutofit/>
          </a:bodyPr>
          <a:lstStyle/>
          <a:p>
            <a:pPr indent="-336550" lvl="0" marL="457200" rtl="0" algn="l">
              <a:spcBef>
                <a:spcPts val="0"/>
              </a:spcBef>
              <a:spcAft>
                <a:spcPts val="0"/>
              </a:spcAft>
              <a:buSzPts val="1700"/>
              <a:buChar char="●"/>
            </a:pPr>
            <a:r>
              <a:rPr lang="en" sz="1700"/>
              <a:t>Data</a:t>
            </a:r>
            <a:endParaRPr sz="1700"/>
          </a:p>
          <a:p>
            <a:pPr indent="-336550" lvl="1" marL="914400" rtl="0" algn="l">
              <a:spcBef>
                <a:spcPts val="0"/>
              </a:spcBef>
              <a:spcAft>
                <a:spcPts val="0"/>
              </a:spcAft>
              <a:buSzPts val="1700"/>
              <a:buChar char="○"/>
            </a:pPr>
            <a:r>
              <a:rPr lang="en" sz="1700"/>
              <a:t>Project Tickers data</a:t>
            </a:r>
            <a:endParaRPr sz="1700"/>
          </a:p>
          <a:p>
            <a:pPr indent="-336550" lvl="1" marL="914400" rtl="0" algn="l">
              <a:spcBef>
                <a:spcPts val="0"/>
              </a:spcBef>
              <a:spcAft>
                <a:spcPts val="0"/>
              </a:spcAft>
              <a:buSzPts val="1700"/>
              <a:buChar char="○"/>
            </a:pPr>
            <a:r>
              <a:rPr lang="en" sz="1700"/>
              <a:t>WRDS financial report data </a:t>
            </a:r>
            <a:endParaRPr sz="1700"/>
          </a:p>
          <a:p>
            <a:pPr indent="-336550" lvl="0" marL="457200" rtl="0" algn="l">
              <a:spcBef>
                <a:spcPts val="0"/>
              </a:spcBef>
              <a:spcAft>
                <a:spcPts val="0"/>
              </a:spcAft>
              <a:buSzPts val="1700"/>
              <a:buChar char="●"/>
            </a:pPr>
            <a:r>
              <a:rPr lang="en" sz="1700"/>
              <a:t>Sample size: 1886</a:t>
            </a:r>
            <a:endParaRPr sz="1700"/>
          </a:p>
          <a:p>
            <a:pPr indent="-336550" lvl="0" marL="457200" rtl="0" algn="l">
              <a:spcBef>
                <a:spcPts val="0"/>
              </a:spcBef>
              <a:spcAft>
                <a:spcPts val="0"/>
              </a:spcAft>
              <a:buSzPts val="1700"/>
              <a:buChar char="●"/>
            </a:pPr>
            <a:r>
              <a:rPr lang="en" sz="1700"/>
              <a:t>Missing values?</a:t>
            </a:r>
            <a:endParaRPr sz="1700"/>
          </a:p>
          <a:p>
            <a:pPr indent="-336550" lvl="1" marL="914400" rtl="0" algn="l">
              <a:spcBef>
                <a:spcPts val="0"/>
              </a:spcBef>
              <a:spcAft>
                <a:spcPts val="0"/>
              </a:spcAft>
              <a:buSzPts val="1700"/>
              <a:buChar char="○"/>
            </a:pPr>
            <a:r>
              <a:rPr lang="en" sz="1700"/>
              <a:t>Filled with mean</a:t>
            </a:r>
            <a:endParaRPr sz="1700"/>
          </a:p>
          <a:p>
            <a:pPr indent="-336550" lvl="0" marL="457200" rtl="0" algn="l">
              <a:spcBef>
                <a:spcPts val="0"/>
              </a:spcBef>
              <a:spcAft>
                <a:spcPts val="0"/>
              </a:spcAft>
              <a:buSzPts val="1700"/>
              <a:buChar char="●"/>
            </a:pPr>
            <a:r>
              <a:rPr lang="en" sz="1700"/>
              <a:t>Steps</a:t>
            </a:r>
            <a:endParaRPr sz="1700"/>
          </a:p>
          <a:p>
            <a:pPr indent="-336550" lvl="1" marL="914400" rtl="0" algn="l">
              <a:spcBef>
                <a:spcPts val="0"/>
              </a:spcBef>
              <a:spcAft>
                <a:spcPts val="0"/>
              </a:spcAft>
              <a:buSzPts val="1700"/>
              <a:buChar char="○"/>
            </a:pPr>
            <a:r>
              <a:rPr lang="en" sz="1700"/>
              <a:t>Preprocessing: Examine, rename, NA</a:t>
            </a:r>
            <a:endParaRPr sz="1700"/>
          </a:p>
          <a:p>
            <a:pPr indent="-336550" lvl="1" marL="914400" rtl="0" algn="l">
              <a:spcBef>
                <a:spcPts val="0"/>
              </a:spcBef>
              <a:spcAft>
                <a:spcPts val="0"/>
              </a:spcAft>
              <a:buSzPts val="1700"/>
              <a:buChar char="○"/>
            </a:pPr>
            <a:r>
              <a:rPr lang="en" sz="1700"/>
              <a:t>Merge datasets</a:t>
            </a:r>
            <a:endParaRPr sz="1700"/>
          </a:p>
          <a:p>
            <a:pPr indent="-336550" lvl="1" marL="914400" rtl="0" algn="l">
              <a:spcBef>
                <a:spcPts val="0"/>
              </a:spcBef>
              <a:spcAft>
                <a:spcPts val="0"/>
              </a:spcAft>
              <a:buSzPts val="1700"/>
              <a:buChar char="○"/>
            </a:pPr>
            <a:r>
              <a:rPr lang="en" sz="1700"/>
              <a:t>Created ratios for each stock</a:t>
            </a:r>
            <a:endParaRPr sz="1700"/>
          </a:p>
          <a:p>
            <a:pPr indent="-336550" lvl="1" marL="914400" rtl="0" algn="l">
              <a:spcBef>
                <a:spcPts val="0"/>
              </a:spcBef>
              <a:spcAft>
                <a:spcPts val="0"/>
              </a:spcAft>
              <a:buSzPts val="1700"/>
              <a:buChar char="○"/>
            </a:pPr>
            <a:r>
              <a:rPr lang="en" sz="1700"/>
              <a:t>Checked distribution and outliers of ratios</a:t>
            </a:r>
            <a:endParaRPr sz="1700"/>
          </a:p>
          <a:p>
            <a:pPr indent="-336550" lvl="1" marL="914400" rtl="0" algn="l">
              <a:spcBef>
                <a:spcPts val="0"/>
              </a:spcBef>
              <a:spcAft>
                <a:spcPts val="0"/>
              </a:spcAft>
              <a:buSzPts val="1700"/>
              <a:buChar char="○"/>
            </a:pPr>
            <a:r>
              <a:rPr lang="en" sz="1700"/>
              <a:t>Winsorized</a:t>
            </a:r>
            <a:endParaRPr sz="1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idx="1" type="body"/>
          </p:nvPr>
        </p:nvSpPr>
        <p:spPr>
          <a:xfrm>
            <a:off x="199025" y="1709700"/>
            <a:ext cx="8402100" cy="3330600"/>
          </a:xfrm>
          <a:prstGeom prst="rect">
            <a:avLst/>
          </a:prstGeom>
        </p:spPr>
        <p:txBody>
          <a:bodyPr anchorCtr="0" anchor="t" bIns="91425" lIns="91425" spcFirstLastPara="1" rIns="91425" wrap="square" tIns="91425">
            <a:noAutofit/>
          </a:bodyPr>
          <a:lstStyle/>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spcBef>
                <a:spcPts val="0"/>
              </a:spcBef>
              <a:spcAft>
                <a:spcPts val="1600"/>
              </a:spcAft>
              <a:buNone/>
            </a:pPr>
            <a:r>
              <a:t/>
            </a:r>
            <a:endParaRPr/>
          </a:p>
        </p:txBody>
      </p:sp>
      <p:sp>
        <p:nvSpPr>
          <p:cNvPr id="109" name="Google Shape;109;p19"/>
          <p:cNvSpPr txBox="1"/>
          <p:nvPr>
            <p:ph type="title"/>
          </p:nvPr>
        </p:nvSpPr>
        <p:spPr>
          <a:xfrm>
            <a:off x="460950" y="3111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Financial ratios</a:t>
            </a:r>
            <a:endParaRPr sz="2800"/>
          </a:p>
        </p:txBody>
      </p:sp>
      <p:pic>
        <p:nvPicPr>
          <p:cNvPr id="110" name="Google Shape;110;p19"/>
          <p:cNvPicPr preferRelativeResize="0"/>
          <p:nvPr/>
        </p:nvPicPr>
        <p:blipFill>
          <a:blip r:embed="rId3">
            <a:alphaModFix/>
          </a:blip>
          <a:stretch>
            <a:fillRect/>
          </a:stretch>
        </p:blipFill>
        <p:spPr>
          <a:xfrm>
            <a:off x="0" y="1248900"/>
            <a:ext cx="8337601" cy="1437050"/>
          </a:xfrm>
          <a:prstGeom prst="rect">
            <a:avLst/>
          </a:prstGeom>
          <a:noFill/>
          <a:ln cap="flat" cmpd="sng" w="9525">
            <a:solidFill>
              <a:srgbClr val="111111"/>
            </a:solidFill>
            <a:prstDash val="solid"/>
            <a:round/>
            <a:headEnd len="sm" w="sm" type="none"/>
            <a:tailEnd len="sm" w="sm" type="none"/>
          </a:ln>
        </p:spPr>
      </p:pic>
      <p:pic>
        <p:nvPicPr>
          <p:cNvPr id="111" name="Google Shape;111;p19"/>
          <p:cNvPicPr preferRelativeResize="0"/>
          <p:nvPr/>
        </p:nvPicPr>
        <p:blipFill>
          <a:blip r:embed="rId4">
            <a:alphaModFix/>
          </a:blip>
          <a:stretch>
            <a:fillRect/>
          </a:stretch>
        </p:blipFill>
        <p:spPr>
          <a:xfrm>
            <a:off x="5547625" y="2775625"/>
            <a:ext cx="2789975" cy="2106025"/>
          </a:xfrm>
          <a:prstGeom prst="rect">
            <a:avLst/>
          </a:prstGeom>
          <a:noFill/>
          <a:ln cap="flat" cmpd="sng" w="9525">
            <a:solidFill>
              <a:srgbClr val="111111"/>
            </a:solidFill>
            <a:prstDash val="solid"/>
            <a:round/>
            <a:headEnd len="sm" w="sm" type="none"/>
            <a:tailEnd len="sm" w="sm" type="none"/>
          </a:ln>
        </p:spPr>
      </p:pic>
      <p:pic>
        <p:nvPicPr>
          <p:cNvPr id="112" name="Google Shape;112;p19"/>
          <p:cNvPicPr preferRelativeResize="0"/>
          <p:nvPr/>
        </p:nvPicPr>
        <p:blipFill>
          <a:blip r:embed="rId5">
            <a:alphaModFix/>
          </a:blip>
          <a:stretch>
            <a:fillRect/>
          </a:stretch>
        </p:blipFill>
        <p:spPr>
          <a:xfrm>
            <a:off x="0" y="2775625"/>
            <a:ext cx="2525125" cy="1792850"/>
          </a:xfrm>
          <a:prstGeom prst="rect">
            <a:avLst/>
          </a:prstGeom>
          <a:noFill/>
          <a:ln cap="flat" cmpd="sng" w="9525">
            <a:solidFill>
              <a:srgbClr val="111111"/>
            </a:solidFill>
            <a:prstDash val="solid"/>
            <a:round/>
            <a:headEnd len="sm" w="sm" type="none"/>
            <a:tailEnd len="sm" w="sm" type="none"/>
          </a:ln>
        </p:spPr>
      </p:pic>
      <p:pic>
        <p:nvPicPr>
          <p:cNvPr id="113" name="Google Shape;113;p19"/>
          <p:cNvPicPr preferRelativeResize="0"/>
          <p:nvPr/>
        </p:nvPicPr>
        <p:blipFill>
          <a:blip r:embed="rId6">
            <a:alphaModFix/>
          </a:blip>
          <a:stretch>
            <a:fillRect/>
          </a:stretch>
        </p:blipFill>
        <p:spPr>
          <a:xfrm>
            <a:off x="2745374" y="2775625"/>
            <a:ext cx="2582013" cy="1792850"/>
          </a:xfrm>
          <a:prstGeom prst="rect">
            <a:avLst/>
          </a:prstGeom>
          <a:noFill/>
          <a:ln cap="flat" cmpd="sng" w="9525">
            <a:solidFill>
              <a:srgbClr val="11111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descr="Closeup from the side of a hand pushing a knob on an audio mixer" id="118" name="Google Shape;118;p20"/>
          <p:cNvPicPr preferRelativeResize="0"/>
          <p:nvPr/>
        </p:nvPicPr>
        <p:blipFill rotWithShape="1">
          <a:blip r:embed="rId3">
            <a:alphaModFix/>
          </a:blip>
          <a:srcRect b="15419" l="7506" r="42247" t="0"/>
          <a:stretch/>
        </p:blipFill>
        <p:spPr>
          <a:xfrm>
            <a:off x="-9150" y="0"/>
            <a:ext cx="4594499" cy="5143501"/>
          </a:xfrm>
          <a:prstGeom prst="rect">
            <a:avLst/>
          </a:prstGeom>
          <a:noFill/>
          <a:ln>
            <a:noFill/>
          </a:ln>
        </p:spPr>
      </p:pic>
      <p:sp>
        <p:nvSpPr>
          <p:cNvPr id="119" name="Google Shape;119;p20"/>
          <p:cNvSpPr txBox="1"/>
          <p:nvPr>
            <p:ph type="title"/>
          </p:nvPr>
        </p:nvSpPr>
        <p:spPr>
          <a:xfrm>
            <a:off x="128100" y="46325"/>
            <a:ext cx="4320000" cy="49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Industry Indicators</a:t>
            </a:r>
            <a:endParaRPr>
              <a:solidFill>
                <a:schemeClr val="lt1"/>
              </a:solidFill>
            </a:endParaRPr>
          </a:p>
          <a:p>
            <a:pPr indent="0" lvl="0" marL="0" rtl="0" algn="ctr">
              <a:spcBef>
                <a:spcPts val="0"/>
              </a:spcBef>
              <a:spcAft>
                <a:spcPts val="0"/>
              </a:spcAft>
              <a:buNone/>
            </a:pPr>
            <a:r>
              <a:t/>
            </a:r>
            <a:endParaRPr>
              <a:solidFill>
                <a:schemeClr val="lt1"/>
              </a:solidFill>
            </a:endParaRPr>
          </a:p>
          <a:p>
            <a:pPr indent="0" lvl="0" marL="0" rtl="0" algn="l">
              <a:spcBef>
                <a:spcPts val="0"/>
              </a:spcBef>
              <a:spcAft>
                <a:spcPts val="0"/>
              </a:spcAft>
              <a:buNone/>
            </a:pPr>
            <a:r>
              <a:rPr lang="en" sz="1200">
                <a:solidFill>
                  <a:srgbClr val="EFEFEF"/>
                </a:solidFill>
              </a:rPr>
              <a:t>Determining industry indicators for each stock in the list</a:t>
            </a:r>
            <a:endParaRPr sz="1200">
              <a:solidFill>
                <a:srgbClr val="EFEFEF"/>
              </a:solidFill>
            </a:endParaRPr>
          </a:p>
        </p:txBody>
      </p:sp>
      <p:sp>
        <p:nvSpPr>
          <p:cNvPr id="120" name="Google Shape;120;p20"/>
          <p:cNvSpPr txBox="1"/>
          <p:nvPr>
            <p:ph idx="2" type="body"/>
          </p:nvPr>
        </p:nvSpPr>
        <p:spPr>
          <a:xfrm>
            <a:off x="4585350" y="724200"/>
            <a:ext cx="4399500" cy="3695100"/>
          </a:xfrm>
          <a:prstGeom prst="rect">
            <a:avLst/>
          </a:prstGeom>
        </p:spPr>
        <p:txBody>
          <a:bodyPr anchorCtr="0" anchor="ctr" bIns="91425" lIns="91425" spcFirstLastPara="1" rIns="91425" wrap="square" tIns="91425">
            <a:noAutofit/>
          </a:bodyPr>
          <a:lstStyle/>
          <a:p>
            <a:pPr indent="-336550" lvl="0" marL="457200" rtl="0" algn="l">
              <a:spcBef>
                <a:spcPts val="0"/>
              </a:spcBef>
              <a:spcAft>
                <a:spcPts val="0"/>
              </a:spcAft>
              <a:buSzPts val="1700"/>
              <a:buChar char="●"/>
            </a:pPr>
            <a:r>
              <a:rPr lang="en" sz="1700"/>
              <a:t>Data</a:t>
            </a:r>
            <a:endParaRPr sz="1700"/>
          </a:p>
          <a:p>
            <a:pPr indent="-336550" lvl="1" marL="914400" rtl="0" algn="l">
              <a:spcBef>
                <a:spcPts val="0"/>
              </a:spcBef>
              <a:spcAft>
                <a:spcPts val="0"/>
              </a:spcAft>
              <a:buSzPts val="1700"/>
              <a:buChar char="○"/>
            </a:pPr>
            <a:r>
              <a:rPr lang="en" sz="1700"/>
              <a:t>Project Tickers data</a:t>
            </a:r>
            <a:endParaRPr sz="1700"/>
          </a:p>
          <a:p>
            <a:pPr indent="-336550" lvl="1" marL="914400" rtl="0" algn="l">
              <a:spcBef>
                <a:spcPts val="0"/>
              </a:spcBef>
              <a:spcAft>
                <a:spcPts val="0"/>
              </a:spcAft>
              <a:buSzPts val="1700"/>
              <a:buChar char="○"/>
            </a:pPr>
            <a:r>
              <a:rPr lang="en" sz="1700"/>
              <a:t>WRDS sector data </a:t>
            </a:r>
            <a:endParaRPr sz="1700"/>
          </a:p>
          <a:p>
            <a:pPr indent="-336550" lvl="0" marL="457200" rtl="0" algn="l">
              <a:spcBef>
                <a:spcPts val="0"/>
              </a:spcBef>
              <a:spcAft>
                <a:spcPts val="0"/>
              </a:spcAft>
              <a:buSzPts val="1700"/>
              <a:buChar char="●"/>
            </a:pPr>
            <a:r>
              <a:rPr lang="en" sz="1700"/>
              <a:t>Sample size: 1886</a:t>
            </a:r>
            <a:endParaRPr sz="1700"/>
          </a:p>
          <a:p>
            <a:pPr indent="-336550" lvl="0" marL="457200" rtl="0" algn="l">
              <a:spcBef>
                <a:spcPts val="0"/>
              </a:spcBef>
              <a:spcAft>
                <a:spcPts val="0"/>
              </a:spcAft>
              <a:buSzPts val="1700"/>
              <a:buChar char="●"/>
            </a:pPr>
            <a:r>
              <a:rPr lang="en" sz="1700"/>
              <a:t>Missing values?</a:t>
            </a:r>
            <a:endParaRPr sz="1700"/>
          </a:p>
          <a:p>
            <a:pPr indent="-336550" lvl="1" marL="914400" rtl="0" algn="l">
              <a:spcBef>
                <a:spcPts val="0"/>
              </a:spcBef>
              <a:spcAft>
                <a:spcPts val="0"/>
              </a:spcAft>
              <a:buSzPts val="1700"/>
              <a:buChar char="○"/>
            </a:pPr>
            <a:r>
              <a:rPr lang="en" sz="1700"/>
              <a:t>0</a:t>
            </a:r>
            <a:endParaRPr sz="1700"/>
          </a:p>
          <a:p>
            <a:pPr indent="-336550" lvl="0" marL="457200" rtl="0" algn="l">
              <a:spcBef>
                <a:spcPts val="0"/>
              </a:spcBef>
              <a:spcAft>
                <a:spcPts val="0"/>
              </a:spcAft>
              <a:buSzPts val="1700"/>
              <a:buChar char="●"/>
            </a:pPr>
            <a:r>
              <a:rPr lang="en" sz="1700"/>
              <a:t>Steps</a:t>
            </a:r>
            <a:endParaRPr sz="1700"/>
          </a:p>
          <a:p>
            <a:pPr indent="-336550" lvl="1" marL="914400" rtl="0" algn="l">
              <a:spcBef>
                <a:spcPts val="0"/>
              </a:spcBef>
              <a:spcAft>
                <a:spcPts val="0"/>
              </a:spcAft>
              <a:buSzPts val="1700"/>
              <a:buChar char="○"/>
            </a:pPr>
            <a:r>
              <a:rPr lang="en" sz="1700"/>
              <a:t>Preprocessing: Examine, dropping, NA</a:t>
            </a:r>
            <a:endParaRPr sz="1700"/>
          </a:p>
          <a:p>
            <a:pPr indent="-336550" lvl="1" marL="914400" rtl="0" algn="l">
              <a:spcBef>
                <a:spcPts val="0"/>
              </a:spcBef>
              <a:spcAft>
                <a:spcPts val="0"/>
              </a:spcAft>
              <a:buSzPts val="1700"/>
              <a:buChar char="○"/>
            </a:pPr>
            <a:r>
              <a:rPr lang="en" sz="1700"/>
              <a:t>Merge datasets</a:t>
            </a:r>
            <a:endParaRPr sz="1700"/>
          </a:p>
          <a:p>
            <a:pPr indent="-336550" lvl="1" marL="914400" rtl="0" algn="l">
              <a:spcBef>
                <a:spcPts val="0"/>
              </a:spcBef>
              <a:spcAft>
                <a:spcPts val="0"/>
              </a:spcAft>
              <a:buSzPts val="1700"/>
              <a:buChar char="○"/>
            </a:pPr>
            <a:r>
              <a:rPr lang="en" sz="1700"/>
              <a:t>Created industry dummies</a:t>
            </a:r>
            <a:endParaRPr sz="1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idx="1" type="body"/>
          </p:nvPr>
        </p:nvSpPr>
        <p:spPr>
          <a:xfrm>
            <a:off x="199025" y="1709700"/>
            <a:ext cx="8402100" cy="3330600"/>
          </a:xfrm>
          <a:prstGeom prst="rect">
            <a:avLst/>
          </a:prstGeom>
        </p:spPr>
        <p:txBody>
          <a:bodyPr anchorCtr="0" anchor="t" bIns="91425" lIns="91425" spcFirstLastPara="1" rIns="91425" wrap="square" tIns="91425">
            <a:noAutofit/>
          </a:bodyPr>
          <a:lstStyle/>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lnSpc>
                <a:spcPct val="138461"/>
              </a:lnSpc>
              <a:spcBef>
                <a:spcPts val="0"/>
              </a:spcBef>
              <a:spcAft>
                <a:spcPts val="0"/>
              </a:spcAft>
              <a:buNone/>
            </a:pPr>
            <a:r>
              <a:t/>
            </a:r>
            <a:endParaRPr sz="1300">
              <a:solidFill>
                <a:srgbClr val="181818"/>
              </a:solidFill>
              <a:latin typeface="Arial"/>
              <a:ea typeface="Arial"/>
              <a:cs typeface="Arial"/>
              <a:sym typeface="Arial"/>
            </a:endParaRPr>
          </a:p>
          <a:p>
            <a:pPr indent="0" lvl="0" marL="0" rtl="0" algn="l">
              <a:spcBef>
                <a:spcPts val="0"/>
              </a:spcBef>
              <a:spcAft>
                <a:spcPts val="1600"/>
              </a:spcAft>
              <a:buNone/>
            </a:pPr>
            <a:r>
              <a:t/>
            </a:r>
            <a:endParaRPr/>
          </a:p>
        </p:txBody>
      </p:sp>
      <p:sp>
        <p:nvSpPr>
          <p:cNvPr id="126" name="Google Shape;126;p21"/>
          <p:cNvSpPr txBox="1"/>
          <p:nvPr>
            <p:ph type="title"/>
          </p:nvPr>
        </p:nvSpPr>
        <p:spPr>
          <a:xfrm>
            <a:off x="460950" y="3111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Industry Indicator</a:t>
            </a:r>
            <a:endParaRPr sz="2800"/>
          </a:p>
        </p:txBody>
      </p:sp>
      <p:pic>
        <p:nvPicPr>
          <p:cNvPr id="127" name="Google Shape;127;p21"/>
          <p:cNvPicPr preferRelativeResize="0"/>
          <p:nvPr/>
        </p:nvPicPr>
        <p:blipFill rotWithShape="1">
          <a:blip r:embed="rId3">
            <a:alphaModFix/>
          </a:blip>
          <a:srcRect b="0" l="0" r="34520" t="0"/>
          <a:stretch/>
        </p:blipFill>
        <p:spPr>
          <a:xfrm>
            <a:off x="52600" y="1709700"/>
            <a:ext cx="3657023" cy="2305376"/>
          </a:xfrm>
          <a:prstGeom prst="rect">
            <a:avLst/>
          </a:prstGeom>
          <a:noFill/>
          <a:ln cap="flat" cmpd="sng" w="9525">
            <a:solidFill>
              <a:srgbClr val="000000"/>
            </a:solidFill>
            <a:prstDash val="solid"/>
            <a:round/>
            <a:headEnd len="sm" w="sm" type="none"/>
            <a:tailEnd len="sm" w="sm" type="none"/>
          </a:ln>
        </p:spPr>
      </p:pic>
      <p:pic>
        <p:nvPicPr>
          <p:cNvPr id="128" name="Google Shape;128;p21"/>
          <p:cNvPicPr preferRelativeResize="0"/>
          <p:nvPr/>
        </p:nvPicPr>
        <p:blipFill>
          <a:blip r:embed="rId4">
            <a:alphaModFix/>
          </a:blip>
          <a:stretch>
            <a:fillRect/>
          </a:stretch>
        </p:blipFill>
        <p:spPr>
          <a:xfrm>
            <a:off x="3882736" y="1709700"/>
            <a:ext cx="1034675" cy="3111101"/>
          </a:xfrm>
          <a:prstGeom prst="rect">
            <a:avLst/>
          </a:prstGeom>
          <a:noFill/>
          <a:ln cap="flat" cmpd="sng" w="9525">
            <a:solidFill>
              <a:srgbClr val="111111"/>
            </a:solidFill>
            <a:prstDash val="solid"/>
            <a:round/>
            <a:headEnd len="sm" w="sm" type="none"/>
            <a:tailEnd len="sm" w="sm" type="none"/>
          </a:ln>
        </p:spPr>
      </p:pic>
      <p:pic>
        <p:nvPicPr>
          <p:cNvPr id="129" name="Google Shape;129;p21"/>
          <p:cNvPicPr preferRelativeResize="0"/>
          <p:nvPr/>
        </p:nvPicPr>
        <p:blipFill>
          <a:blip r:embed="rId5">
            <a:alphaModFix/>
          </a:blip>
          <a:stretch>
            <a:fillRect/>
          </a:stretch>
        </p:blipFill>
        <p:spPr>
          <a:xfrm>
            <a:off x="5029200" y="1709688"/>
            <a:ext cx="3771900" cy="2714625"/>
          </a:xfrm>
          <a:prstGeom prst="rect">
            <a:avLst/>
          </a:prstGeom>
          <a:noFill/>
          <a:ln cap="flat" cmpd="sng" w="9525">
            <a:solidFill>
              <a:srgbClr val="111111"/>
            </a:solidFill>
            <a:prstDash val="solid"/>
            <a:round/>
            <a:headEnd len="sm" w="sm" type="none"/>
            <a:tailEnd len="sm" w="sm" type="none"/>
          </a:ln>
        </p:spPr>
      </p:pic>
      <p:sp>
        <p:nvSpPr>
          <p:cNvPr id="130" name="Google Shape;130;p21"/>
          <p:cNvSpPr txBox="1"/>
          <p:nvPr>
            <p:ph type="title"/>
          </p:nvPr>
        </p:nvSpPr>
        <p:spPr>
          <a:xfrm>
            <a:off x="579000" y="895250"/>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200"/>
              <a:t>Top industries based on count: Capital Goods, Banks, Pharmaceuticals</a:t>
            </a:r>
            <a:endParaRPr sz="12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